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86" r:id="rId19"/>
    <p:sldId id="285" r:id="rId20"/>
    <p:sldId id="261" r:id="rId21"/>
    <p:sldId id="25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329"/>
    <a:srgbClr val="DF1828"/>
    <a:srgbClr val="191918"/>
    <a:srgbClr val="9E3F2B"/>
    <a:srgbClr val="3C3731"/>
    <a:srgbClr val="C05331"/>
    <a:srgbClr val="FDC165"/>
    <a:srgbClr val="FDFCF7"/>
    <a:srgbClr val="EF5D00"/>
    <a:srgbClr val="FF7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020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3267-1025-8F97-84C7-6D6F1B26E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724" y="938060"/>
            <a:ext cx="5373414" cy="1615609"/>
          </a:xfrm>
        </p:spPr>
        <p:txBody>
          <a:bodyPr anchor="ctr"/>
          <a:lstStyle>
            <a:lvl1pPr algn="ctr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DCCD8-336F-5B6E-3D7A-C197ADC4E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008" y="2990079"/>
            <a:ext cx="4752206" cy="87784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66868-B6E3-0C7F-2F98-44ABA83A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8A31D-2EA7-2D07-4E55-942D8EA0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91F7A-BA25-9C40-5147-632CDA97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B172-37AB-9C92-E2CC-164192D1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9AD25-74B4-0B23-D1B7-4CBC09AF6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BB94A-F3EB-BFBF-0786-30CF4020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AD872-9F34-8E29-3901-E7F41D58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52B0-F413-AEE1-65A4-72BC80A5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364E3-DEFE-384E-874E-CFE6BAB5B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3B02D-7CF6-A0EA-23CD-25518099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58812-845A-DBCA-0E6E-58A42D9F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A56FF-DD40-2CB9-0030-B9FBA70F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D17E0-69B1-A6AD-2312-C86F3657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0B68-8F96-411F-AAE8-9EEC655B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03" y="136525"/>
            <a:ext cx="10397358" cy="1325563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2A2F1-E7B1-7893-5A19-AD14132A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8" y="1823654"/>
            <a:ext cx="11774213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DC211-E2B1-0E8A-9CDA-F7BF249D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0AE10-595B-BA4F-757F-0D952E49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7ECD9-62AD-2ED3-0DE8-5C33549B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C622-07CE-1784-8746-BAEE04C6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0F502-C499-4611-3F82-6450B17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7542D-213D-02E1-AF6C-9E29A8C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D7B38-E6A4-7E3C-B690-CBC6DD3B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6065C-AD2A-D8F0-1E2D-D2CD813C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2446-78F4-64D9-3BCE-B9B91273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39EB-795F-5834-CDD8-29B155F00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D5F12-8ED9-32B4-BB3B-3E01DD80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E1BD5-5603-A051-14D1-A7C4B24E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FE315-FA80-84A9-E1B9-8416AA27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26ED5-2606-B40D-F5E5-77149B7C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1981-2075-0694-7437-B911A70A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CD91A-0078-E00B-DD0A-4AC86EE9F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177F6-3FB6-7F47-4026-151E329E5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AFA44-ED3A-4C88-36DE-546D666C8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EF0E0-4204-8A2D-788E-8A68A484D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F9F21-2C53-54FC-954A-28888E02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40D8F-3FF1-B013-9E23-0F5CCA6B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B5BFD-34E4-920A-D0E3-75F10FB1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DA88-B122-214E-B5E0-E3180B2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150FF-7599-CC84-9385-2CE33961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BD902-BE9F-D468-C220-5A6EE243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1DB4D-98BF-AEC3-954C-FFA43138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5A582-B8F3-D896-3894-4126EE55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BD34A-A509-1A8E-7751-54B78A86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B74E2-6255-3BF7-E53A-CF19F0B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4AF3-E71C-F0BC-1964-F4E4F97F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0028-AA70-4D34-B623-DCA42E476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5CAC5-73A4-6A14-2862-26B2F34F2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9F47A-338A-F9B4-C5BC-E36C588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6B6B3-E169-2693-1A50-7F8EF0E8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D5CC7-2DD3-61E1-014C-07FA3810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03ECE-CB5B-3F96-328B-747AA9D5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46DD8-16C2-0AB0-7CDB-92680FFCF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036F4-98F8-A308-233D-A211459D9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9AFC1-D75B-EA63-8936-6E709A93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98E78-E48C-49E2-1978-305BC5E9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84CEC-2C05-0F62-428F-0939AE6F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35E0D-0038-412F-7A8E-40CEC637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ABF78-79CA-46B4-C1B2-3891D2DC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C76DF-8B83-4025-02A8-3BE948E65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5384C-6B6C-EDC3-46C0-9BFB44D79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D001-6171-B71F-A678-1D1A06DA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id="{897A19B5-97F5-4E9A-1613-D5654B987D4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ACC2-987C-EC31-7079-F1BA92032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Дополнительная общеразвивающая программа «ФУТБОЛ»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7A488F6-EA91-4151-B055-F9BC30481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008" y="2990079"/>
            <a:ext cx="4752206" cy="1752837"/>
          </a:xfrm>
        </p:spPr>
        <p:txBody>
          <a:bodyPr>
            <a:normAutofit fontScale="92500"/>
          </a:bodyPr>
          <a:lstStyle/>
          <a:p>
            <a:r>
              <a:rPr lang="ru-RU" dirty="0"/>
              <a:t>Срок реализации программы: 3 года</a:t>
            </a:r>
          </a:p>
          <a:p>
            <a:r>
              <a:rPr lang="ru-RU" dirty="0"/>
              <a:t>Разработчик: </a:t>
            </a:r>
            <a:r>
              <a:rPr lang="ru-RU" dirty="0" err="1"/>
              <a:t>И.А.Олейник</a:t>
            </a:r>
            <a:r>
              <a:rPr lang="ru-RU" dirty="0"/>
              <a:t>, </a:t>
            </a:r>
          </a:p>
          <a:p>
            <a:r>
              <a:rPr lang="ru-RU" dirty="0"/>
              <a:t>тренер-преподаватель </a:t>
            </a:r>
          </a:p>
          <a:p>
            <a:r>
              <a:rPr lang="ru-RU" dirty="0"/>
              <a:t>МБОУ ДО ДЮСШ «Салют»</a:t>
            </a:r>
          </a:p>
        </p:txBody>
      </p:sp>
    </p:spTree>
    <p:extLst>
      <p:ext uri="{BB962C8B-B14F-4D97-AF65-F5344CB8AC3E}">
        <p14:creationId xmlns:p14="http://schemas.microsoft.com/office/powerpoint/2010/main" val="26952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Техническая и тактическая подготовка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2C0186D-5A7B-7047-E1F1-18F81C4D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185" y="1816155"/>
            <a:ext cx="4819294" cy="37727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Эти виды подготовки при проведении занятий по футболу являются основой обучения. </a:t>
            </a:r>
          </a:p>
          <a:p>
            <a:pPr marL="0" indent="0">
              <a:buNone/>
            </a:pPr>
            <a:r>
              <a:rPr lang="ru-RU" dirty="0"/>
              <a:t>Они представляют собой освоение специальных знаний и умений по управлению мячом и взаимодействию футболистов в игре, а также развитие творческих способностей игроков. </a:t>
            </a:r>
          </a:p>
          <a:p>
            <a:pPr marL="0" indent="0">
              <a:buNone/>
            </a:pPr>
            <a:r>
              <a:rPr lang="ru-RU" dirty="0"/>
              <a:t>Овладение навыками и умениями происходит с помощью упражнений, которые усложняются с каждым последующим годом обучения.</a:t>
            </a:r>
            <a:endParaRPr lang="en-US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1" y="1816155"/>
            <a:ext cx="5751563" cy="43136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0618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Учебные и тренировочные игры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2C0186D-5A7B-7047-E1F1-18F81C4D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185" y="1816155"/>
            <a:ext cx="4819294" cy="3772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учебных и тренировочных играх происходит закрепление технических и тактических навыков воспитанников в игровой обстановке. </a:t>
            </a:r>
          </a:p>
          <a:p>
            <a:pPr marL="0" indent="0">
              <a:buNone/>
            </a:pPr>
            <a:r>
              <a:rPr lang="ru-RU" dirty="0"/>
              <a:t>Ученикам даётся задание по пройденному учебному материалу. 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1" y="1816155"/>
            <a:ext cx="5751562" cy="43136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038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игры и соревнования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2C0186D-5A7B-7047-E1F1-18F81C4D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185" y="1816155"/>
            <a:ext cx="4819294" cy="3772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Контрольные игры и соревнования подразделяются на внутригрупповые, межгрупповые, зональные </a:t>
            </a:r>
            <a:r>
              <a:rPr lang="ru-RU" sz="3200"/>
              <a:t>и региональные</a:t>
            </a:r>
            <a:r>
              <a:rPr lang="ru-RU" sz="3200" dirty="0"/>
              <a:t>. 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5" y="1816155"/>
            <a:ext cx="5726113" cy="43136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993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и сдача контрольных нормативов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2C0186D-5A7B-7047-E1F1-18F81C4D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185" y="1816155"/>
            <a:ext cx="4819294" cy="37727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dirty="0"/>
              <a:t>Перевод учащихся в группу следующего года обучения производится на основании выполнения футболистами контрольно-переводных нормативов (тестов) по общей и специальной физической подготовке.</a:t>
            </a:r>
          </a:p>
          <a:p>
            <a:pPr marL="0" indent="0">
              <a:buNone/>
            </a:pPr>
            <a:r>
              <a:rPr lang="ru-RU" sz="3200" dirty="0"/>
              <a:t>Тестирование проводится в начале и конце учебного года. Основной критерий – повышение результата к концу учебного года по сравнению с результатом в начале года. 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5" y="1825699"/>
            <a:ext cx="5726113" cy="42945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1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DB01-98A0-1126-BAEF-EDFAD993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программы:</a:t>
            </a: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FD188264-A421-AAAD-3562-A6C78C240A6C}"/>
              </a:ext>
            </a:extLst>
          </p:cNvPr>
          <p:cNvSpPr/>
          <p:nvPr/>
        </p:nvSpPr>
        <p:spPr>
          <a:xfrm>
            <a:off x="1070462" y="2293383"/>
            <a:ext cx="2886075" cy="31805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4">
            <a:extLst>
              <a:ext uri="{FF2B5EF4-FFF2-40B4-BE49-F238E27FC236}">
                <a16:creationId xmlns:a16="http://schemas.microsoft.com/office/drawing/2014/main" id="{EED208F2-AFA1-594B-A780-42C6F734EA6D}"/>
              </a:ext>
            </a:extLst>
          </p:cNvPr>
          <p:cNvSpPr/>
          <p:nvPr/>
        </p:nvSpPr>
        <p:spPr>
          <a:xfrm>
            <a:off x="2137262" y="1952081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4C12D-6D97-AA46-FEC1-73A70C4CE952}"/>
              </a:ext>
            </a:extLst>
          </p:cNvPr>
          <p:cNvSpPr txBox="1"/>
          <p:nvPr/>
        </p:nvSpPr>
        <p:spPr>
          <a:xfrm>
            <a:off x="2146788" y="195949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39922B81-B152-4647-DA2D-38DAC987A169}"/>
              </a:ext>
            </a:extLst>
          </p:cNvPr>
          <p:cNvSpPr/>
          <p:nvPr/>
        </p:nvSpPr>
        <p:spPr>
          <a:xfrm>
            <a:off x="4652962" y="2304451"/>
            <a:ext cx="2886075" cy="31805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BA876D1-4F7C-53F2-5298-4E292441278C}"/>
              </a:ext>
            </a:extLst>
          </p:cNvPr>
          <p:cNvSpPr txBox="1">
            <a:spLocks/>
          </p:cNvSpPr>
          <p:nvPr/>
        </p:nvSpPr>
        <p:spPr>
          <a:xfrm>
            <a:off x="4652961" y="2742600"/>
            <a:ext cx="2809876" cy="266700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Доступность и сознательность -</a:t>
            </a:r>
            <a:r>
              <a:rPr lang="ru-RU" dirty="0">
                <a:solidFill>
                  <a:schemeClr val="bg1"/>
                </a:solidFill>
              </a:rPr>
              <a:t> формирование устойчивого интереса детей к процессу обучения</a:t>
            </a:r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F5517632-BBCA-CB91-AF9D-33468C633A8D}"/>
              </a:ext>
            </a:extLst>
          </p:cNvPr>
          <p:cNvSpPr/>
          <p:nvPr/>
        </p:nvSpPr>
        <p:spPr>
          <a:xfrm>
            <a:off x="5719762" y="196314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0322-3DA3-6965-191B-5AB30F8EB235}"/>
              </a:ext>
            </a:extLst>
          </p:cNvPr>
          <p:cNvSpPr txBox="1"/>
          <p:nvPr/>
        </p:nvSpPr>
        <p:spPr>
          <a:xfrm>
            <a:off x="5729288" y="196068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2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0">
            <a:extLst>
              <a:ext uri="{FF2B5EF4-FFF2-40B4-BE49-F238E27FC236}">
                <a16:creationId xmlns:a16="http://schemas.microsoft.com/office/drawing/2014/main" id="{683E73E9-FA81-530C-017E-0037E2586A1D}"/>
              </a:ext>
            </a:extLst>
          </p:cNvPr>
          <p:cNvSpPr/>
          <p:nvPr/>
        </p:nvSpPr>
        <p:spPr>
          <a:xfrm>
            <a:off x="8235461" y="2304451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CFB6665-209A-920A-A9AC-CC1109186FF9}"/>
              </a:ext>
            </a:extLst>
          </p:cNvPr>
          <p:cNvSpPr txBox="1">
            <a:spLocks/>
          </p:cNvSpPr>
          <p:nvPr/>
        </p:nvSpPr>
        <p:spPr>
          <a:xfrm>
            <a:off x="8235460" y="274260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Наглядность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ru-RU" dirty="0">
                <a:solidFill>
                  <a:schemeClr val="bg1"/>
                </a:solidFill>
              </a:rPr>
              <a:t> создание и закрепление у детей полного представления о разучиваемом материале</a:t>
            </a:r>
          </a:p>
        </p:txBody>
      </p:sp>
      <p:sp>
        <p:nvSpPr>
          <p:cNvPr id="14" name="Овал 12">
            <a:extLst>
              <a:ext uri="{FF2B5EF4-FFF2-40B4-BE49-F238E27FC236}">
                <a16:creationId xmlns:a16="http://schemas.microsoft.com/office/drawing/2014/main" id="{17EFAC16-E4E8-8D74-941C-5F67F6D8A533}"/>
              </a:ext>
            </a:extLst>
          </p:cNvPr>
          <p:cNvSpPr/>
          <p:nvPr/>
        </p:nvSpPr>
        <p:spPr>
          <a:xfrm>
            <a:off x="9302261" y="196314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15B968-1F68-1E47-4F85-76F4595FCABC}"/>
              </a:ext>
            </a:extLst>
          </p:cNvPr>
          <p:cNvSpPr txBox="1"/>
          <p:nvPr/>
        </p:nvSpPr>
        <p:spPr>
          <a:xfrm>
            <a:off x="9311786" y="195990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3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F2E71A0-F61C-E4E7-58F0-E764A14A61C3}"/>
              </a:ext>
            </a:extLst>
          </p:cNvPr>
          <p:cNvSpPr txBox="1">
            <a:spLocks/>
          </p:cNvSpPr>
          <p:nvPr/>
        </p:nvSpPr>
        <p:spPr>
          <a:xfrm>
            <a:off x="1095858" y="27315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>
                <a:solidFill>
                  <a:schemeClr val="bg1"/>
                </a:solidFill>
              </a:rPr>
              <a:t>Систематичность</a:t>
            </a:r>
            <a:r>
              <a:rPr lang="ru-RU" sz="2600" dirty="0">
                <a:solidFill>
                  <a:schemeClr val="bg1"/>
                </a:solidFill>
              </a:rPr>
              <a:t> </a:t>
            </a:r>
            <a:r>
              <a:rPr lang="ru-RU" sz="2600" b="1" dirty="0">
                <a:solidFill>
                  <a:schemeClr val="bg1"/>
                </a:solidFill>
              </a:rPr>
              <a:t>-</a:t>
            </a:r>
            <a:r>
              <a:rPr lang="ru-RU" sz="2600" dirty="0">
                <a:solidFill>
                  <a:schemeClr val="bg1"/>
                </a:solidFill>
              </a:rPr>
              <a:t>  занятия проводятся в определённой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243684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DB01-98A0-1126-BAEF-EDFAD993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программы:</a:t>
            </a: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FD188264-A421-AAAD-3562-A6C78C240A6C}"/>
              </a:ext>
            </a:extLst>
          </p:cNvPr>
          <p:cNvSpPr/>
          <p:nvPr/>
        </p:nvSpPr>
        <p:spPr>
          <a:xfrm>
            <a:off x="1070462" y="2293383"/>
            <a:ext cx="2886075" cy="31805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4">
            <a:extLst>
              <a:ext uri="{FF2B5EF4-FFF2-40B4-BE49-F238E27FC236}">
                <a16:creationId xmlns:a16="http://schemas.microsoft.com/office/drawing/2014/main" id="{EED208F2-AFA1-594B-A780-42C6F734EA6D}"/>
              </a:ext>
            </a:extLst>
          </p:cNvPr>
          <p:cNvSpPr/>
          <p:nvPr/>
        </p:nvSpPr>
        <p:spPr>
          <a:xfrm>
            <a:off x="2137262" y="1952081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4C12D-6D97-AA46-FEC1-73A70C4CE952}"/>
              </a:ext>
            </a:extLst>
          </p:cNvPr>
          <p:cNvSpPr txBox="1"/>
          <p:nvPr/>
        </p:nvSpPr>
        <p:spPr>
          <a:xfrm>
            <a:off x="2146788" y="195949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39922B81-B152-4647-DA2D-38DAC987A169}"/>
              </a:ext>
            </a:extLst>
          </p:cNvPr>
          <p:cNvSpPr/>
          <p:nvPr/>
        </p:nvSpPr>
        <p:spPr>
          <a:xfrm>
            <a:off x="4652962" y="2304451"/>
            <a:ext cx="2886075" cy="31805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BA876D1-4F7C-53F2-5298-4E292441278C}"/>
              </a:ext>
            </a:extLst>
          </p:cNvPr>
          <p:cNvSpPr txBox="1">
            <a:spLocks/>
          </p:cNvSpPr>
          <p:nvPr/>
        </p:nvSpPr>
        <p:spPr>
          <a:xfrm>
            <a:off x="4652961" y="2742600"/>
            <a:ext cx="2809876" cy="266700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Сопровождение -</a:t>
            </a:r>
            <a:r>
              <a:rPr lang="ru-RU" dirty="0">
                <a:solidFill>
                  <a:schemeClr val="bg1"/>
                </a:solidFill>
              </a:rPr>
              <a:t> систематическое наблюдение за развитием ребёнка и оказание ему своевременной помощи</a:t>
            </a:r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F5517632-BBCA-CB91-AF9D-33468C633A8D}"/>
              </a:ext>
            </a:extLst>
          </p:cNvPr>
          <p:cNvSpPr/>
          <p:nvPr/>
        </p:nvSpPr>
        <p:spPr>
          <a:xfrm>
            <a:off x="5719762" y="196314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0322-3DA3-6965-191B-5AB30F8EB235}"/>
              </a:ext>
            </a:extLst>
          </p:cNvPr>
          <p:cNvSpPr txBox="1"/>
          <p:nvPr/>
        </p:nvSpPr>
        <p:spPr>
          <a:xfrm>
            <a:off x="5729288" y="196068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2" name="Прямоугольник 10">
            <a:extLst>
              <a:ext uri="{FF2B5EF4-FFF2-40B4-BE49-F238E27FC236}">
                <a16:creationId xmlns:a16="http://schemas.microsoft.com/office/drawing/2014/main" id="{683E73E9-FA81-530C-017E-0037E2586A1D}"/>
              </a:ext>
            </a:extLst>
          </p:cNvPr>
          <p:cNvSpPr/>
          <p:nvPr/>
        </p:nvSpPr>
        <p:spPr>
          <a:xfrm>
            <a:off x="8235461" y="2304451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CFB6665-209A-920A-A9AC-CC1109186FF9}"/>
              </a:ext>
            </a:extLst>
          </p:cNvPr>
          <p:cNvSpPr txBox="1">
            <a:spLocks/>
          </p:cNvSpPr>
          <p:nvPr/>
        </p:nvSpPr>
        <p:spPr>
          <a:xfrm>
            <a:off x="8235460" y="274260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Личностная ориентация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-</a:t>
            </a:r>
            <a:r>
              <a:rPr lang="ru-RU" dirty="0">
                <a:solidFill>
                  <a:schemeClr val="bg1"/>
                </a:solidFill>
              </a:rPr>
              <a:t> учёт разноуровневого развития и состояния здоровья каждого воспитанника</a:t>
            </a:r>
          </a:p>
        </p:txBody>
      </p:sp>
      <p:sp>
        <p:nvSpPr>
          <p:cNvPr id="14" name="Овал 12">
            <a:extLst>
              <a:ext uri="{FF2B5EF4-FFF2-40B4-BE49-F238E27FC236}">
                <a16:creationId xmlns:a16="http://schemas.microsoft.com/office/drawing/2014/main" id="{17EFAC16-E4E8-8D74-941C-5F67F6D8A533}"/>
              </a:ext>
            </a:extLst>
          </p:cNvPr>
          <p:cNvSpPr/>
          <p:nvPr/>
        </p:nvSpPr>
        <p:spPr>
          <a:xfrm>
            <a:off x="9302261" y="196314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15B968-1F68-1E47-4F85-76F4595FCABC}"/>
              </a:ext>
            </a:extLst>
          </p:cNvPr>
          <p:cNvSpPr txBox="1"/>
          <p:nvPr/>
        </p:nvSpPr>
        <p:spPr>
          <a:xfrm>
            <a:off x="9311786" y="195990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F2E71A0-F61C-E4E7-58F0-E764A14A61C3}"/>
              </a:ext>
            </a:extLst>
          </p:cNvPr>
          <p:cNvSpPr txBox="1">
            <a:spLocks/>
          </p:cNvSpPr>
          <p:nvPr/>
        </p:nvSpPr>
        <p:spPr>
          <a:xfrm>
            <a:off x="1095858" y="27315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</a:rPr>
              <a:t>Комплексность и интегрированность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-</a:t>
            </a:r>
            <a:r>
              <a:rPr lang="ru-RU" sz="2400" dirty="0">
                <a:solidFill>
                  <a:schemeClr val="bg1"/>
                </a:solidFill>
              </a:rPr>
              <a:t> решение частных задач в системе всего учебно-воспитательного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6805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Спортивное оборудование и инвентарь: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2C0186D-5A7B-7047-E1F1-18F81C4D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074" y="2385015"/>
            <a:ext cx="3159378" cy="348195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1. Спортивный зал</a:t>
            </a:r>
          </a:p>
          <a:p>
            <a:pPr marL="0" indent="0">
              <a:buNone/>
            </a:pPr>
            <a:r>
              <a:rPr lang="ru-RU" b="1" dirty="0"/>
              <a:t>2. Футбольное поле</a:t>
            </a:r>
          </a:p>
          <a:p>
            <a:pPr marL="0" indent="0">
              <a:buNone/>
            </a:pPr>
            <a:r>
              <a:rPr lang="ru-RU" b="1" dirty="0"/>
              <a:t>3. Мячи</a:t>
            </a:r>
          </a:p>
          <a:p>
            <a:pPr marL="0" indent="0">
              <a:buNone/>
            </a:pPr>
            <a:r>
              <a:rPr lang="ru-RU" b="1" dirty="0"/>
              <a:t>4. Гимнастические палки</a:t>
            </a:r>
          </a:p>
          <a:p>
            <a:pPr marL="0" indent="0">
              <a:buNone/>
            </a:pPr>
            <a:r>
              <a:rPr lang="ru-RU" b="1" dirty="0"/>
              <a:t>5. Скакалки</a:t>
            </a:r>
          </a:p>
          <a:p>
            <a:pPr marL="0" indent="0">
              <a:buNone/>
            </a:pPr>
            <a:r>
              <a:rPr lang="ru-RU" b="1" dirty="0"/>
              <a:t>6. Мячи набивные</a:t>
            </a:r>
          </a:p>
          <a:p>
            <a:pPr marL="0" indent="0">
              <a:buNone/>
            </a:pPr>
            <a:r>
              <a:rPr lang="ru-RU" b="1" dirty="0"/>
              <a:t>7. Утяжелители</a:t>
            </a:r>
          </a:p>
          <a:p>
            <a:pPr marL="0" indent="0">
              <a:buNone/>
            </a:pPr>
            <a:r>
              <a:rPr lang="ru-RU" b="1" dirty="0"/>
              <a:t>8. Ворота </a:t>
            </a:r>
          </a:p>
          <a:p>
            <a:pPr marL="0" indent="0">
              <a:buNone/>
            </a:pPr>
            <a:r>
              <a:rPr lang="ru-RU" b="1" dirty="0"/>
              <a:t>9. Шведская  стенка</a:t>
            </a:r>
          </a:p>
          <a:p>
            <a:pPr marL="0" indent="0">
              <a:buNone/>
            </a:pPr>
            <a:r>
              <a:rPr lang="ru-RU" b="1" dirty="0"/>
              <a:t>10. Мячи футбольные</a:t>
            </a:r>
          </a:p>
          <a:p>
            <a:pPr marL="0" indent="0">
              <a:buNone/>
            </a:pPr>
            <a:r>
              <a:rPr lang="ru-RU" b="1" dirty="0"/>
              <a:t>11. Фишки</a:t>
            </a:r>
          </a:p>
          <a:p>
            <a:pPr marL="0" indent="0">
              <a:buNone/>
            </a:pPr>
            <a:r>
              <a:rPr lang="ru-RU" b="1" dirty="0"/>
              <a:t>12. Секундомеры</a:t>
            </a:r>
          </a:p>
          <a:p>
            <a:pPr marL="0" indent="0">
              <a:buNone/>
            </a:pPr>
            <a:r>
              <a:rPr lang="ru-RU" b="1" dirty="0"/>
              <a:t>13. Звуковая и видеоаппаратура</a:t>
            </a:r>
            <a:endParaRPr lang="en-US" b="1" dirty="0"/>
          </a:p>
        </p:txBody>
      </p:sp>
      <p:pic>
        <p:nvPicPr>
          <p:cNvPr id="6" name="Рисунок 4" descr="Футбольный мяч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81657" y="1885824"/>
            <a:ext cx="3159378" cy="31593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507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занятий: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2C0186D-5A7B-7047-E1F1-18F81C4D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777" y="2320358"/>
            <a:ext cx="5392397" cy="3200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ходе реализации программы применяются разнообразные формы занятий: </a:t>
            </a:r>
          </a:p>
          <a:p>
            <a:pPr marL="0" indent="0">
              <a:buNone/>
            </a:pPr>
            <a:r>
              <a:rPr lang="ru-RU" dirty="0"/>
              <a:t>учебно-тренировочные, контрольно-учётные, в форме бесед, с участием родителей, игровые, спортивно-развлекательные. 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92" y="1671875"/>
            <a:ext cx="3554517" cy="47393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024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AEEA4-E604-4AE4-79AF-B005D980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Большое внимание уделяется обеспечению безопасности детей – </a:t>
            </a:r>
            <a:br>
              <a:rPr lang="ru-RU" sz="2400" dirty="0"/>
            </a:br>
            <a:r>
              <a:rPr lang="ru-RU" sz="2400" dirty="0"/>
              <a:t>проводится обязательный инструктаж перед началом занятий.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ECB5C74-19A7-4AE7-89A8-740FE77DB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14" y="1462088"/>
            <a:ext cx="6809518" cy="5124163"/>
          </a:xfrm>
        </p:spPr>
      </p:pic>
    </p:spTree>
    <p:extLst>
      <p:ext uri="{BB962C8B-B14F-4D97-AF65-F5344CB8AC3E}">
        <p14:creationId xmlns:p14="http://schemas.microsoft.com/office/powerpoint/2010/main" val="17938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освоения программы: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2C0186D-5A7B-7047-E1F1-18F81C4D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777" y="1671875"/>
            <a:ext cx="5392397" cy="42930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результате реализации программы по футболу ожидаются следующие результаты: </a:t>
            </a:r>
          </a:p>
          <a:p>
            <a:pPr marL="0" indent="0">
              <a:buNone/>
            </a:pPr>
            <a:r>
              <a:rPr lang="ru-RU" dirty="0"/>
              <a:t>помимо укрепления здоровья, развития физических качеств, формирования технических навыков игры в футбол, </a:t>
            </a:r>
          </a:p>
          <a:p>
            <a:pPr marL="0" indent="0">
              <a:buNone/>
            </a:pPr>
            <a:r>
              <a:rPr lang="ru-RU" dirty="0"/>
              <a:t>предполагается воспитание активности, сознательности, морально-волевых качеств, уверенности в своих силах, уважительного отношения к себе и окружающим. </a:t>
            </a: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1" y="1671875"/>
            <a:ext cx="5526826" cy="41451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83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AEEA4-E604-4AE4-79AF-B005D980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Футбол по праву считается самым массовым и популярным видом спорта. Специфику футбола определяют действия с мячом. Спортсмен-футболист должен соответствовать всем современным требованиям к игре.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B484E1-9856-4D3F-93EF-B17294B76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74" y="1824038"/>
            <a:ext cx="9651764" cy="4351337"/>
          </a:xfrm>
        </p:spPr>
      </p:pic>
    </p:spTree>
    <p:extLst>
      <p:ext uri="{BB962C8B-B14F-4D97-AF65-F5344CB8AC3E}">
        <p14:creationId xmlns:p14="http://schemas.microsoft.com/office/powerpoint/2010/main" val="4542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AEEA4-E604-4AE4-79AF-B005D980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К уже полученным результатам успешного освоения воспитанниками дополнительной общеразвивающей программы «ФУТБОЛ» можно отнести итоги их участия в соревнованиях, турнирах, первенствах, чемпионатах и награждение грамотами и другими знаками отличия (лучший игрок или вратарь).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604FC8-AAE2-4561-A896-D668AA87A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9" y="2017712"/>
            <a:ext cx="2208212" cy="29312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A05002-5B16-4F2A-B9E0-81669B96A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79" y="3273944"/>
            <a:ext cx="2208212" cy="2931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BA4684-84EA-480D-B5EF-DA86209DD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9" y="2017712"/>
            <a:ext cx="2080217" cy="29264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76B25E-127F-441F-8AF6-7E31613E9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34" y="3278751"/>
            <a:ext cx="2202152" cy="29264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29990E-9D33-4F48-9642-F0540F303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645" y="2017712"/>
            <a:ext cx="2125816" cy="29264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45CEAF-74A8-4F0C-8C01-15210BE2F5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5" y="5122238"/>
            <a:ext cx="1759597" cy="13255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9DEB92-4E69-45EA-9286-681739DD25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01" y="5122238"/>
            <a:ext cx="1759597" cy="13255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02CA98-7ABA-4F4D-A67A-4AD3F85000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26" y="1594213"/>
            <a:ext cx="1759597" cy="13255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27DD9C1-BAA5-475D-ADDF-F5077E76AC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11" y="1594213"/>
            <a:ext cx="1759598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BF54-EE4A-0FE5-D74E-6B5A7D2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519" y="82629"/>
            <a:ext cx="4625803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СПАСИБО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782BD-1D0D-29BE-0C71-6A5FBE94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639" y="1823654"/>
            <a:ext cx="5095822" cy="2107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Я надеюсь, что с помощью моей программы у меня получится не только научить моих воспитанников хорошо играть в футбол, но и воспитать из них настоящих лидеров и личностей. </a:t>
            </a:r>
          </a:p>
          <a:p>
            <a:pPr marL="0" indent="0">
              <a:buNone/>
            </a:pPr>
            <a:r>
              <a:rPr lang="ru-RU" dirty="0"/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822FA0-F1E0-42E6-B2F6-0E71C7D45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8" y="1582182"/>
            <a:ext cx="6242877" cy="46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AEEA4-E604-4AE4-79AF-B005D980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Футболист – это в своём роде актёр, который должен сыграть свою игру на определенную тему, но в условиях преодоления сопротивления соперника.</a:t>
            </a:r>
            <a:br>
              <a:rPr lang="ru-RU" sz="2400" dirty="0"/>
            </a:br>
            <a:r>
              <a:rPr lang="ru-RU" sz="2400" dirty="0"/>
              <a:t>Обучение сложной технике игры основывается на приобретении на начальном этапе простейших умений обращения с мячом.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ECB5C74-19A7-4AE7-89A8-740FE77DB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65" y="1462088"/>
            <a:ext cx="6832216" cy="5124163"/>
          </a:xfrm>
        </p:spPr>
      </p:pic>
    </p:spTree>
    <p:extLst>
      <p:ext uri="{BB962C8B-B14F-4D97-AF65-F5344CB8AC3E}">
        <p14:creationId xmlns:p14="http://schemas.microsoft.com/office/powerpoint/2010/main" val="14727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Сущность моей программы состоит в системе специально подобранных игровых упражнений, которые создают неограниченные возможности для развития способностей координации.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2C0186D-5A7B-7047-E1F1-18F81C4D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183" y="2385015"/>
            <a:ext cx="7420278" cy="266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Программа реализуется поэтапно на фоне благоприятных условий для общего оздоровления и всестороннего развития психических и физических качеств в соответствии с возрастными и индивидуальными особенностями ребенка.</a:t>
            </a:r>
            <a:endParaRPr lang="en-US" dirty="0"/>
          </a:p>
        </p:txBody>
      </p:sp>
      <p:pic>
        <p:nvPicPr>
          <p:cNvPr id="6" name="Рисунок 4" descr="Футбольный мяч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81657" y="1885824"/>
            <a:ext cx="3159378" cy="31593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40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FDB01-98A0-1126-BAEF-EDFAD993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Задачи программы: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обучающие</a:t>
            </a:r>
            <a:r>
              <a:rPr lang="ru-RU" sz="2800" dirty="0"/>
              <a:t>,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развивающие</a:t>
            </a:r>
            <a:r>
              <a:rPr lang="ru-RU" sz="2800" dirty="0"/>
              <a:t> 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воспитательные</a:t>
            </a:r>
            <a:r>
              <a:rPr lang="ru-RU" sz="2800" dirty="0"/>
              <a:t>.</a:t>
            </a: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FD188264-A421-AAAD-3562-A6C78C240A6C}"/>
              </a:ext>
            </a:extLst>
          </p:cNvPr>
          <p:cNvSpPr/>
          <p:nvPr/>
        </p:nvSpPr>
        <p:spPr>
          <a:xfrm>
            <a:off x="1070462" y="2293383"/>
            <a:ext cx="2886075" cy="31805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4">
            <a:extLst>
              <a:ext uri="{FF2B5EF4-FFF2-40B4-BE49-F238E27FC236}">
                <a16:creationId xmlns:a16="http://schemas.microsoft.com/office/drawing/2014/main" id="{EED208F2-AFA1-594B-A780-42C6F734EA6D}"/>
              </a:ext>
            </a:extLst>
          </p:cNvPr>
          <p:cNvSpPr/>
          <p:nvPr/>
        </p:nvSpPr>
        <p:spPr>
          <a:xfrm>
            <a:off x="2137262" y="1952081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4C12D-6D97-AA46-FEC1-73A70C4CE952}"/>
              </a:ext>
            </a:extLst>
          </p:cNvPr>
          <p:cNvSpPr txBox="1"/>
          <p:nvPr/>
        </p:nvSpPr>
        <p:spPr>
          <a:xfrm>
            <a:off x="2146788" y="195949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id="{39922B81-B152-4647-DA2D-38DAC987A169}"/>
              </a:ext>
            </a:extLst>
          </p:cNvPr>
          <p:cNvSpPr/>
          <p:nvPr/>
        </p:nvSpPr>
        <p:spPr>
          <a:xfrm>
            <a:off x="4652962" y="2304451"/>
            <a:ext cx="2886075" cy="31805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BA876D1-4F7C-53F2-5298-4E292441278C}"/>
              </a:ext>
            </a:extLst>
          </p:cNvPr>
          <p:cNvSpPr txBox="1">
            <a:spLocks/>
          </p:cNvSpPr>
          <p:nvPr/>
        </p:nvSpPr>
        <p:spPr>
          <a:xfrm>
            <a:off x="4652961" y="2742600"/>
            <a:ext cx="2809876" cy="266700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Развитие интеллекта, мыслительных процессов, внимания, быстроты реакции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</a:rPr>
              <a:t>Развитие познавательных качеств личности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</a:rPr>
              <a:t>Развитие двигательных действий, выносливости, силы, гибкости и ловкости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F5517632-BBCA-CB91-AF9D-33468C633A8D}"/>
              </a:ext>
            </a:extLst>
          </p:cNvPr>
          <p:cNvSpPr/>
          <p:nvPr/>
        </p:nvSpPr>
        <p:spPr>
          <a:xfrm>
            <a:off x="5719762" y="196314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20322-3DA3-6965-191B-5AB30F8EB235}"/>
              </a:ext>
            </a:extLst>
          </p:cNvPr>
          <p:cNvSpPr txBox="1"/>
          <p:nvPr/>
        </p:nvSpPr>
        <p:spPr>
          <a:xfrm>
            <a:off x="5729288" y="196068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2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0">
            <a:extLst>
              <a:ext uri="{FF2B5EF4-FFF2-40B4-BE49-F238E27FC236}">
                <a16:creationId xmlns:a16="http://schemas.microsoft.com/office/drawing/2014/main" id="{683E73E9-FA81-530C-017E-0037E2586A1D}"/>
              </a:ext>
            </a:extLst>
          </p:cNvPr>
          <p:cNvSpPr/>
          <p:nvPr/>
        </p:nvSpPr>
        <p:spPr>
          <a:xfrm>
            <a:off x="8235461" y="2304451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CFB6665-209A-920A-A9AC-CC1109186FF9}"/>
              </a:ext>
            </a:extLst>
          </p:cNvPr>
          <p:cNvSpPr txBox="1">
            <a:spLocks/>
          </p:cNvSpPr>
          <p:nvPr/>
        </p:nvSpPr>
        <p:spPr>
          <a:xfrm>
            <a:off x="8235460" y="274260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Воспитание устойчивого интереса и любви к занятиям спортом, в частности футболом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</a:rPr>
              <a:t>Формирование навыков здорового образа жизни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</a:rPr>
              <a:t>Воспитание трудолюбия и настойчивости в достижении результатов, чувства товарищества, дисциплинированности, решительности, инициативности, самообладания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2">
            <a:extLst>
              <a:ext uri="{FF2B5EF4-FFF2-40B4-BE49-F238E27FC236}">
                <a16:creationId xmlns:a16="http://schemas.microsoft.com/office/drawing/2014/main" id="{17EFAC16-E4E8-8D74-941C-5F67F6D8A533}"/>
              </a:ext>
            </a:extLst>
          </p:cNvPr>
          <p:cNvSpPr/>
          <p:nvPr/>
        </p:nvSpPr>
        <p:spPr>
          <a:xfrm>
            <a:off x="9302261" y="196314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15B968-1F68-1E47-4F85-76F4595FCABC}"/>
              </a:ext>
            </a:extLst>
          </p:cNvPr>
          <p:cNvSpPr txBox="1"/>
          <p:nvPr/>
        </p:nvSpPr>
        <p:spPr>
          <a:xfrm>
            <a:off x="9311786" y="1959906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3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0F2E71A0-F61C-E4E7-58F0-E764A14A61C3}"/>
              </a:ext>
            </a:extLst>
          </p:cNvPr>
          <p:cNvSpPr txBox="1">
            <a:spLocks/>
          </p:cNvSpPr>
          <p:nvPr/>
        </p:nvSpPr>
        <p:spPr>
          <a:xfrm>
            <a:off x="1095858" y="27315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Изучение техники и тактики игры в футбол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</a:rPr>
              <a:t>Ознакомление с влиянием занятий спортом на организм человека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</a:rPr>
              <a:t>Обучение важным двигательным умениям и навыкам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Знакомство с историей футбола.</a:t>
            </a:r>
            <a:endParaRPr lang="en-US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5766-B485-1B60-B913-C79592F3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Учебный план программы включает следующие разделы: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: усеченные верхние углы 36">
            <a:extLst>
              <a:ext uri="{FF2B5EF4-FFF2-40B4-BE49-F238E27FC236}">
                <a16:creationId xmlns:a16="http://schemas.microsoft.com/office/drawing/2014/main" id="{7CEDBC31-5CBA-6E15-031F-A823D63359C5}"/>
              </a:ext>
            </a:extLst>
          </p:cNvPr>
          <p:cNvSpPr/>
          <p:nvPr/>
        </p:nvSpPr>
        <p:spPr>
          <a:xfrm>
            <a:off x="1584662" y="2981290"/>
            <a:ext cx="1456887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усеченные верхние углы 30">
            <a:extLst>
              <a:ext uri="{FF2B5EF4-FFF2-40B4-BE49-F238E27FC236}">
                <a16:creationId xmlns:a16="http://schemas.microsoft.com/office/drawing/2014/main" id="{38EB648B-F5D7-2677-31C6-6B0C18A155F8}"/>
              </a:ext>
            </a:extLst>
          </p:cNvPr>
          <p:cNvSpPr/>
          <p:nvPr/>
        </p:nvSpPr>
        <p:spPr>
          <a:xfrm>
            <a:off x="4459834" y="2981290"/>
            <a:ext cx="1453991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усеченные верхние углы 24">
            <a:extLst>
              <a:ext uri="{FF2B5EF4-FFF2-40B4-BE49-F238E27FC236}">
                <a16:creationId xmlns:a16="http://schemas.microsoft.com/office/drawing/2014/main" id="{7AC34EA3-0E11-5930-3BD7-1F9BD019581A}"/>
              </a:ext>
            </a:extLst>
          </p:cNvPr>
          <p:cNvSpPr/>
          <p:nvPr/>
        </p:nvSpPr>
        <p:spPr>
          <a:xfrm>
            <a:off x="7109595" y="2986914"/>
            <a:ext cx="1462499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усеченные верхние углы 18">
            <a:extLst>
              <a:ext uri="{FF2B5EF4-FFF2-40B4-BE49-F238E27FC236}">
                <a16:creationId xmlns:a16="http://schemas.microsoft.com/office/drawing/2014/main" id="{0397A4A1-4346-4A43-5F89-57795A94ECB6}"/>
              </a:ext>
            </a:extLst>
          </p:cNvPr>
          <p:cNvSpPr/>
          <p:nvPr/>
        </p:nvSpPr>
        <p:spPr>
          <a:xfrm>
            <a:off x="9702251" y="2986916"/>
            <a:ext cx="1453500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ED6EEE53-7C7D-0A87-C3C5-C9F7CDD53FC6}"/>
              </a:ext>
            </a:extLst>
          </p:cNvPr>
          <p:cNvSpPr/>
          <p:nvPr/>
        </p:nvSpPr>
        <p:spPr>
          <a:xfrm>
            <a:off x="0" y="3255016"/>
            <a:ext cx="12087251" cy="1622860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bg1"/>
          </a:solidFill>
          <a:ln w="107950">
            <a:noFill/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49841235-6D2D-8871-D9FF-8CDBF9691060}"/>
              </a:ext>
            </a:extLst>
          </p:cNvPr>
          <p:cNvSpPr/>
          <p:nvPr/>
        </p:nvSpPr>
        <p:spPr>
          <a:xfrm>
            <a:off x="754451" y="3297723"/>
            <a:ext cx="10515600" cy="1537447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bg1"/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14">
            <a:extLst>
              <a:ext uri="{FF2B5EF4-FFF2-40B4-BE49-F238E27FC236}">
                <a16:creationId xmlns:a16="http://schemas.microsoft.com/office/drawing/2014/main" id="{715FA5D7-A2B3-8A4A-5166-431DD6A6B908}"/>
              </a:ext>
            </a:extLst>
          </p:cNvPr>
          <p:cNvSpPr/>
          <p:nvPr/>
        </p:nvSpPr>
        <p:spPr>
          <a:xfrm rot="5400000">
            <a:off x="9270399" y="3817920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2"/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Прямоугольник 20">
            <a:extLst>
              <a:ext uri="{FF2B5EF4-FFF2-40B4-BE49-F238E27FC236}">
                <a16:creationId xmlns:a16="http://schemas.microsoft.com/office/drawing/2014/main" id="{1AF7889A-96A3-D35A-7966-32BCD4F1A87A}"/>
              </a:ext>
            </a:extLst>
          </p:cNvPr>
          <p:cNvSpPr/>
          <p:nvPr/>
        </p:nvSpPr>
        <p:spPr>
          <a:xfrm>
            <a:off x="8418965" y="3789586"/>
            <a:ext cx="1628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Тактическая подготовка</a:t>
            </a:r>
          </a:p>
        </p:txBody>
      </p:sp>
      <p:sp>
        <p:nvSpPr>
          <p:cNvPr id="13" name="Прямоугольник 21">
            <a:extLst>
              <a:ext uri="{FF2B5EF4-FFF2-40B4-BE49-F238E27FC236}">
                <a16:creationId xmlns:a16="http://schemas.microsoft.com/office/drawing/2014/main" id="{B88663E6-FD87-D547-B341-E502844CC655}"/>
              </a:ext>
            </a:extLst>
          </p:cNvPr>
          <p:cNvSpPr/>
          <p:nvPr/>
        </p:nvSpPr>
        <p:spPr>
          <a:xfrm rot="16200000">
            <a:off x="9440852" y="3835613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ШАГ 4</a:t>
            </a:r>
          </a:p>
        </p:txBody>
      </p:sp>
      <p:pic>
        <p:nvPicPr>
          <p:cNvPr id="14" name="Рисунок 23">
            <a:extLst>
              <a:ext uri="{FF2B5EF4-FFF2-40B4-BE49-F238E27FC236}">
                <a16:creationId xmlns:a16="http://schemas.microsoft.com/office/drawing/2014/main" id="{74CA7642-48AA-798C-CF66-6315BBFC6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1419" y="3392487"/>
            <a:ext cx="404429" cy="404429"/>
          </a:xfrm>
          <a:prstGeom prst="rect">
            <a:avLst/>
          </a:prstGeom>
        </p:spPr>
      </p:pic>
      <p:sp>
        <p:nvSpPr>
          <p:cNvPr id="15" name="Полилиния: фигура 25">
            <a:extLst>
              <a:ext uri="{FF2B5EF4-FFF2-40B4-BE49-F238E27FC236}">
                <a16:creationId xmlns:a16="http://schemas.microsoft.com/office/drawing/2014/main" id="{379CA9EC-1B4B-8E04-6DD2-BF7472D5D881}"/>
              </a:ext>
            </a:extLst>
          </p:cNvPr>
          <p:cNvSpPr/>
          <p:nvPr/>
        </p:nvSpPr>
        <p:spPr>
          <a:xfrm rot="5400000">
            <a:off x="6677744" y="3817918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4"/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Прямоугольник 27">
            <a:extLst>
              <a:ext uri="{FF2B5EF4-FFF2-40B4-BE49-F238E27FC236}">
                <a16:creationId xmlns:a16="http://schemas.microsoft.com/office/drawing/2014/main" id="{5BAA8C13-B757-728A-1C5E-9865FB98E9EF}"/>
              </a:ext>
            </a:extLst>
          </p:cNvPr>
          <p:cNvSpPr/>
          <p:nvPr/>
        </p:nvSpPr>
        <p:spPr>
          <a:xfrm>
            <a:off x="5826310" y="3789584"/>
            <a:ext cx="1628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Техническая подготовка</a:t>
            </a:r>
          </a:p>
        </p:txBody>
      </p:sp>
      <p:sp>
        <p:nvSpPr>
          <p:cNvPr id="18" name="Прямоугольник 28">
            <a:extLst>
              <a:ext uri="{FF2B5EF4-FFF2-40B4-BE49-F238E27FC236}">
                <a16:creationId xmlns:a16="http://schemas.microsoft.com/office/drawing/2014/main" id="{2368654A-7453-9DC4-426F-007781EC2A6F}"/>
              </a:ext>
            </a:extLst>
          </p:cNvPr>
          <p:cNvSpPr/>
          <p:nvPr/>
        </p:nvSpPr>
        <p:spPr>
          <a:xfrm rot="16200000">
            <a:off x="6848197" y="3835611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ШАГ 3</a:t>
            </a:r>
          </a:p>
        </p:txBody>
      </p:sp>
      <p:pic>
        <p:nvPicPr>
          <p:cNvPr id="19" name="Рисунок 29">
            <a:extLst>
              <a:ext uri="{FF2B5EF4-FFF2-40B4-BE49-F238E27FC236}">
                <a16:creationId xmlns:a16="http://schemas.microsoft.com/office/drawing/2014/main" id="{61A32693-11AA-5282-5795-505020DE3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98764" y="3392485"/>
            <a:ext cx="404429" cy="404429"/>
          </a:xfrm>
          <a:prstGeom prst="rect">
            <a:avLst/>
          </a:prstGeom>
        </p:spPr>
      </p:pic>
      <p:sp>
        <p:nvSpPr>
          <p:cNvPr id="20" name="Полилиния: фигура 31">
            <a:extLst>
              <a:ext uri="{FF2B5EF4-FFF2-40B4-BE49-F238E27FC236}">
                <a16:creationId xmlns:a16="http://schemas.microsoft.com/office/drawing/2014/main" id="{53297310-633C-8A97-5F44-1F227409FBAD}"/>
              </a:ext>
            </a:extLst>
          </p:cNvPr>
          <p:cNvSpPr/>
          <p:nvPr/>
        </p:nvSpPr>
        <p:spPr>
          <a:xfrm rot="5400000">
            <a:off x="4027983" y="3812294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5"/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Прямоугольник 33">
            <a:extLst>
              <a:ext uri="{FF2B5EF4-FFF2-40B4-BE49-F238E27FC236}">
                <a16:creationId xmlns:a16="http://schemas.microsoft.com/office/drawing/2014/main" id="{F643B6B7-A77E-D208-64EC-34E6C0D763C1}"/>
              </a:ext>
            </a:extLst>
          </p:cNvPr>
          <p:cNvSpPr/>
          <p:nvPr/>
        </p:nvSpPr>
        <p:spPr>
          <a:xfrm>
            <a:off x="3078976" y="3677547"/>
            <a:ext cx="1628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Общая и специальная физическая подготовка</a:t>
            </a:r>
          </a:p>
        </p:txBody>
      </p:sp>
      <p:sp>
        <p:nvSpPr>
          <p:cNvPr id="23" name="Прямоугольник 34">
            <a:extLst>
              <a:ext uri="{FF2B5EF4-FFF2-40B4-BE49-F238E27FC236}">
                <a16:creationId xmlns:a16="http://schemas.microsoft.com/office/drawing/2014/main" id="{DD0A7D0B-6370-A4CD-83BC-9F1C8BC41A27}"/>
              </a:ext>
            </a:extLst>
          </p:cNvPr>
          <p:cNvSpPr/>
          <p:nvPr/>
        </p:nvSpPr>
        <p:spPr>
          <a:xfrm rot="16200000">
            <a:off x="4198436" y="3829987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ШАГ 2</a:t>
            </a:r>
          </a:p>
        </p:txBody>
      </p:sp>
      <p:pic>
        <p:nvPicPr>
          <p:cNvPr id="24" name="Рисунок 35">
            <a:extLst>
              <a:ext uri="{FF2B5EF4-FFF2-40B4-BE49-F238E27FC236}">
                <a16:creationId xmlns:a16="http://schemas.microsoft.com/office/drawing/2014/main" id="{754EAEAA-A0A2-233D-0022-91226F7AB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49003" y="3386861"/>
            <a:ext cx="404429" cy="404429"/>
          </a:xfrm>
          <a:prstGeom prst="rect">
            <a:avLst/>
          </a:prstGeom>
        </p:spPr>
      </p:pic>
      <p:sp>
        <p:nvSpPr>
          <p:cNvPr id="25" name="Полилиния: фигура 37">
            <a:extLst>
              <a:ext uri="{FF2B5EF4-FFF2-40B4-BE49-F238E27FC236}">
                <a16:creationId xmlns:a16="http://schemas.microsoft.com/office/drawing/2014/main" id="{AA572C92-C4A7-AFEF-AB71-4042F02F814C}"/>
              </a:ext>
            </a:extLst>
          </p:cNvPr>
          <p:cNvSpPr/>
          <p:nvPr/>
        </p:nvSpPr>
        <p:spPr>
          <a:xfrm rot="5400000">
            <a:off x="1152811" y="3812294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6"/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7" name="Прямоугольник 39">
            <a:extLst>
              <a:ext uri="{FF2B5EF4-FFF2-40B4-BE49-F238E27FC236}">
                <a16:creationId xmlns:a16="http://schemas.microsoft.com/office/drawing/2014/main" id="{CA40606D-D342-EF4E-DAE4-CE365E1450C0}"/>
              </a:ext>
            </a:extLst>
          </p:cNvPr>
          <p:cNvSpPr/>
          <p:nvPr/>
        </p:nvSpPr>
        <p:spPr>
          <a:xfrm>
            <a:off x="301377" y="3783960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Теория</a:t>
            </a:r>
          </a:p>
        </p:txBody>
      </p:sp>
      <p:sp>
        <p:nvSpPr>
          <p:cNvPr id="28" name="Прямоугольник 40">
            <a:extLst>
              <a:ext uri="{FF2B5EF4-FFF2-40B4-BE49-F238E27FC236}">
                <a16:creationId xmlns:a16="http://schemas.microsoft.com/office/drawing/2014/main" id="{B1BC3377-F1C7-5B9D-A102-EDFA669A0517}"/>
              </a:ext>
            </a:extLst>
          </p:cNvPr>
          <p:cNvSpPr/>
          <p:nvPr/>
        </p:nvSpPr>
        <p:spPr>
          <a:xfrm rot="16200000">
            <a:off x="1323264" y="3829987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ШАГ 1</a:t>
            </a:r>
          </a:p>
        </p:txBody>
      </p:sp>
      <p:pic>
        <p:nvPicPr>
          <p:cNvPr id="29" name="Рисунок 41">
            <a:extLst>
              <a:ext uri="{FF2B5EF4-FFF2-40B4-BE49-F238E27FC236}">
                <a16:creationId xmlns:a16="http://schemas.microsoft.com/office/drawing/2014/main" id="{8129ACDA-812E-5752-B3CC-1DABBA0AB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73831" y="3386861"/>
            <a:ext cx="404429" cy="4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5766-B485-1B60-B913-C79592F3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Учебный план программы включает следующие разделы: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: усеченные верхние углы 36">
            <a:extLst>
              <a:ext uri="{FF2B5EF4-FFF2-40B4-BE49-F238E27FC236}">
                <a16:creationId xmlns:a16="http://schemas.microsoft.com/office/drawing/2014/main" id="{7CEDBC31-5CBA-6E15-031F-A823D63359C5}"/>
              </a:ext>
            </a:extLst>
          </p:cNvPr>
          <p:cNvSpPr/>
          <p:nvPr/>
        </p:nvSpPr>
        <p:spPr>
          <a:xfrm>
            <a:off x="1584662" y="2981290"/>
            <a:ext cx="1456887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усеченные верхние углы 30">
            <a:extLst>
              <a:ext uri="{FF2B5EF4-FFF2-40B4-BE49-F238E27FC236}">
                <a16:creationId xmlns:a16="http://schemas.microsoft.com/office/drawing/2014/main" id="{38EB648B-F5D7-2677-31C6-6B0C18A155F8}"/>
              </a:ext>
            </a:extLst>
          </p:cNvPr>
          <p:cNvSpPr/>
          <p:nvPr/>
        </p:nvSpPr>
        <p:spPr>
          <a:xfrm>
            <a:off x="4459834" y="2981290"/>
            <a:ext cx="1453991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усеченные верхние углы 24">
            <a:extLst>
              <a:ext uri="{FF2B5EF4-FFF2-40B4-BE49-F238E27FC236}">
                <a16:creationId xmlns:a16="http://schemas.microsoft.com/office/drawing/2014/main" id="{7AC34EA3-0E11-5930-3BD7-1F9BD019581A}"/>
              </a:ext>
            </a:extLst>
          </p:cNvPr>
          <p:cNvSpPr/>
          <p:nvPr/>
        </p:nvSpPr>
        <p:spPr>
          <a:xfrm>
            <a:off x="7109595" y="2986914"/>
            <a:ext cx="1462499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усеченные верхние углы 18">
            <a:extLst>
              <a:ext uri="{FF2B5EF4-FFF2-40B4-BE49-F238E27FC236}">
                <a16:creationId xmlns:a16="http://schemas.microsoft.com/office/drawing/2014/main" id="{0397A4A1-4346-4A43-5F89-57795A94ECB6}"/>
              </a:ext>
            </a:extLst>
          </p:cNvPr>
          <p:cNvSpPr/>
          <p:nvPr/>
        </p:nvSpPr>
        <p:spPr>
          <a:xfrm>
            <a:off x="9702251" y="2986916"/>
            <a:ext cx="1453500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ED6EEE53-7C7D-0A87-C3C5-C9F7CDD53FC6}"/>
              </a:ext>
            </a:extLst>
          </p:cNvPr>
          <p:cNvSpPr/>
          <p:nvPr/>
        </p:nvSpPr>
        <p:spPr>
          <a:xfrm>
            <a:off x="0" y="3255016"/>
            <a:ext cx="12087251" cy="1622860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bg1"/>
          </a:solidFill>
          <a:ln w="107950">
            <a:noFill/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49841235-6D2D-8871-D9FF-8CDBF9691060}"/>
              </a:ext>
            </a:extLst>
          </p:cNvPr>
          <p:cNvSpPr/>
          <p:nvPr/>
        </p:nvSpPr>
        <p:spPr>
          <a:xfrm>
            <a:off x="754451" y="3297723"/>
            <a:ext cx="10515600" cy="1537447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bg1"/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14">
            <a:extLst>
              <a:ext uri="{FF2B5EF4-FFF2-40B4-BE49-F238E27FC236}">
                <a16:creationId xmlns:a16="http://schemas.microsoft.com/office/drawing/2014/main" id="{715FA5D7-A2B3-8A4A-5166-431DD6A6B908}"/>
              </a:ext>
            </a:extLst>
          </p:cNvPr>
          <p:cNvSpPr/>
          <p:nvPr/>
        </p:nvSpPr>
        <p:spPr>
          <a:xfrm rot="5400000">
            <a:off x="9270399" y="3817920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2"/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Прямоугольник 20">
            <a:extLst>
              <a:ext uri="{FF2B5EF4-FFF2-40B4-BE49-F238E27FC236}">
                <a16:creationId xmlns:a16="http://schemas.microsoft.com/office/drawing/2014/main" id="{1AF7889A-96A3-D35A-7966-32BCD4F1A87A}"/>
              </a:ext>
            </a:extLst>
          </p:cNvPr>
          <p:cNvSpPr/>
          <p:nvPr/>
        </p:nvSpPr>
        <p:spPr>
          <a:xfrm>
            <a:off x="8190305" y="3789586"/>
            <a:ext cx="1921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Самостоятельная работа</a:t>
            </a:r>
          </a:p>
        </p:txBody>
      </p:sp>
      <p:sp>
        <p:nvSpPr>
          <p:cNvPr id="13" name="Прямоугольник 21">
            <a:extLst>
              <a:ext uri="{FF2B5EF4-FFF2-40B4-BE49-F238E27FC236}">
                <a16:creationId xmlns:a16="http://schemas.microsoft.com/office/drawing/2014/main" id="{B88663E6-FD87-D547-B341-E502844CC655}"/>
              </a:ext>
            </a:extLst>
          </p:cNvPr>
          <p:cNvSpPr/>
          <p:nvPr/>
        </p:nvSpPr>
        <p:spPr>
          <a:xfrm rot="16200000">
            <a:off x="9440852" y="3835613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ШАГ 8</a:t>
            </a:r>
          </a:p>
        </p:txBody>
      </p:sp>
      <p:pic>
        <p:nvPicPr>
          <p:cNvPr id="14" name="Рисунок 23">
            <a:extLst>
              <a:ext uri="{FF2B5EF4-FFF2-40B4-BE49-F238E27FC236}">
                <a16:creationId xmlns:a16="http://schemas.microsoft.com/office/drawing/2014/main" id="{74CA7642-48AA-798C-CF66-6315BBFC6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1419" y="3392487"/>
            <a:ext cx="404429" cy="404429"/>
          </a:xfrm>
          <a:prstGeom prst="rect">
            <a:avLst/>
          </a:prstGeom>
        </p:spPr>
      </p:pic>
      <p:sp>
        <p:nvSpPr>
          <p:cNvPr id="15" name="Полилиния: фигура 25">
            <a:extLst>
              <a:ext uri="{FF2B5EF4-FFF2-40B4-BE49-F238E27FC236}">
                <a16:creationId xmlns:a16="http://schemas.microsoft.com/office/drawing/2014/main" id="{379CA9EC-1B4B-8E04-6DD2-BF7472D5D881}"/>
              </a:ext>
            </a:extLst>
          </p:cNvPr>
          <p:cNvSpPr/>
          <p:nvPr/>
        </p:nvSpPr>
        <p:spPr>
          <a:xfrm rot="5400000">
            <a:off x="6677744" y="3817918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4"/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Прямоугольник 27">
            <a:extLst>
              <a:ext uri="{FF2B5EF4-FFF2-40B4-BE49-F238E27FC236}">
                <a16:creationId xmlns:a16="http://schemas.microsoft.com/office/drawing/2014/main" id="{5BAA8C13-B757-728A-1C5E-9865FB98E9EF}"/>
              </a:ext>
            </a:extLst>
          </p:cNvPr>
          <p:cNvSpPr/>
          <p:nvPr/>
        </p:nvSpPr>
        <p:spPr>
          <a:xfrm>
            <a:off x="5807147" y="3677547"/>
            <a:ext cx="1628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Подготовка и сдача контрольных нормативов</a:t>
            </a:r>
          </a:p>
        </p:txBody>
      </p:sp>
      <p:sp>
        <p:nvSpPr>
          <p:cNvPr id="18" name="Прямоугольник 28">
            <a:extLst>
              <a:ext uri="{FF2B5EF4-FFF2-40B4-BE49-F238E27FC236}">
                <a16:creationId xmlns:a16="http://schemas.microsoft.com/office/drawing/2014/main" id="{2368654A-7453-9DC4-426F-007781EC2A6F}"/>
              </a:ext>
            </a:extLst>
          </p:cNvPr>
          <p:cNvSpPr/>
          <p:nvPr/>
        </p:nvSpPr>
        <p:spPr>
          <a:xfrm rot="16200000">
            <a:off x="6848197" y="3835611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ШАГ 7</a:t>
            </a:r>
          </a:p>
        </p:txBody>
      </p:sp>
      <p:pic>
        <p:nvPicPr>
          <p:cNvPr id="19" name="Рисунок 29">
            <a:extLst>
              <a:ext uri="{FF2B5EF4-FFF2-40B4-BE49-F238E27FC236}">
                <a16:creationId xmlns:a16="http://schemas.microsoft.com/office/drawing/2014/main" id="{61A32693-11AA-5282-5795-505020DE3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98764" y="3392485"/>
            <a:ext cx="404429" cy="404429"/>
          </a:xfrm>
          <a:prstGeom prst="rect">
            <a:avLst/>
          </a:prstGeom>
        </p:spPr>
      </p:pic>
      <p:sp>
        <p:nvSpPr>
          <p:cNvPr id="20" name="Полилиния: фигура 31">
            <a:extLst>
              <a:ext uri="{FF2B5EF4-FFF2-40B4-BE49-F238E27FC236}">
                <a16:creationId xmlns:a16="http://schemas.microsoft.com/office/drawing/2014/main" id="{53297310-633C-8A97-5F44-1F227409FBAD}"/>
              </a:ext>
            </a:extLst>
          </p:cNvPr>
          <p:cNvSpPr/>
          <p:nvPr/>
        </p:nvSpPr>
        <p:spPr>
          <a:xfrm rot="5400000">
            <a:off x="4027983" y="3812294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5"/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Прямоугольник 33">
            <a:extLst>
              <a:ext uri="{FF2B5EF4-FFF2-40B4-BE49-F238E27FC236}">
                <a16:creationId xmlns:a16="http://schemas.microsoft.com/office/drawing/2014/main" id="{F643B6B7-A77E-D208-64EC-34E6C0D763C1}"/>
              </a:ext>
            </a:extLst>
          </p:cNvPr>
          <p:cNvSpPr/>
          <p:nvPr/>
        </p:nvSpPr>
        <p:spPr>
          <a:xfrm>
            <a:off x="3078976" y="3677547"/>
            <a:ext cx="1628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Контрольные игры и соревнования</a:t>
            </a:r>
          </a:p>
        </p:txBody>
      </p:sp>
      <p:sp>
        <p:nvSpPr>
          <p:cNvPr id="23" name="Прямоугольник 34">
            <a:extLst>
              <a:ext uri="{FF2B5EF4-FFF2-40B4-BE49-F238E27FC236}">
                <a16:creationId xmlns:a16="http://schemas.microsoft.com/office/drawing/2014/main" id="{DD0A7D0B-6370-A4CD-83BC-9F1C8BC41A27}"/>
              </a:ext>
            </a:extLst>
          </p:cNvPr>
          <p:cNvSpPr/>
          <p:nvPr/>
        </p:nvSpPr>
        <p:spPr>
          <a:xfrm rot="16200000">
            <a:off x="4198436" y="3829987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ШАГ 6</a:t>
            </a:r>
          </a:p>
        </p:txBody>
      </p:sp>
      <p:pic>
        <p:nvPicPr>
          <p:cNvPr id="24" name="Рисунок 35">
            <a:extLst>
              <a:ext uri="{FF2B5EF4-FFF2-40B4-BE49-F238E27FC236}">
                <a16:creationId xmlns:a16="http://schemas.microsoft.com/office/drawing/2014/main" id="{754EAEAA-A0A2-233D-0022-91226F7AB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49003" y="3386861"/>
            <a:ext cx="404429" cy="404429"/>
          </a:xfrm>
          <a:prstGeom prst="rect">
            <a:avLst/>
          </a:prstGeom>
        </p:spPr>
      </p:pic>
      <p:sp>
        <p:nvSpPr>
          <p:cNvPr id="25" name="Полилиния: фигура 37">
            <a:extLst>
              <a:ext uri="{FF2B5EF4-FFF2-40B4-BE49-F238E27FC236}">
                <a16:creationId xmlns:a16="http://schemas.microsoft.com/office/drawing/2014/main" id="{AA572C92-C4A7-AFEF-AB71-4042F02F814C}"/>
              </a:ext>
            </a:extLst>
          </p:cNvPr>
          <p:cNvSpPr/>
          <p:nvPr/>
        </p:nvSpPr>
        <p:spPr>
          <a:xfrm rot="5400000">
            <a:off x="1152811" y="3812294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6"/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7" name="Прямоугольник 39">
            <a:extLst>
              <a:ext uri="{FF2B5EF4-FFF2-40B4-BE49-F238E27FC236}">
                <a16:creationId xmlns:a16="http://schemas.microsoft.com/office/drawing/2014/main" id="{CA40606D-D342-EF4E-DAE4-CE365E1450C0}"/>
              </a:ext>
            </a:extLst>
          </p:cNvPr>
          <p:cNvSpPr/>
          <p:nvPr/>
        </p:nvSpPr>
        <p:spPr>
          <a:xfrm>
            <a:off x="138617" y="3783960"/>
            <a:ext cx="1791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Учебные и тренировочные игры</a:t>
            </a:r>
          </a:p>
        </p:txBody>
      </p:sp>
      <p:sp>
        <p:nvSpPr>
          <p:cNvPr id="28" name="Прямоугольник 40">
            <a:extLst>
              <a:ext uri="{FF2B5EF4-FFF2-40B4-BE49-F238E27FC236}">
                <a16:creationId xmlns:a16="http://schemas.microsoft.com/office/drawing/2014/main" id="{B1BC3377-F1C7-5B9D-A102-EDFA669A0517}"/>
              </a:ext>
            </a:extLst>
          </p:cNvPr>
          <p:cNvSpPr/>
          <p:nvPr/>
        </p:nvSpPr>
        <p:spPr>
          <a:xfrm rot="16200000">
            <a:off x="1323264" y="3829987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ШАГ 5</a:t>
            </a:r>
          </a:p>
        </p:txBody>
      </p:sp>
      <p:pic>
        <p:nvPicPr>
          <p:cNvPr id="29" name="Рисунок 41">
            <a:extLst>
              <a:ext uri="{FF2B5EF4-FFF2-40B4-BE49-F238E27FC236}">
                <a16:creationId xmlns:a16="http://schemas.microsoft.com/office/drawing/2014/main" id="{8129ACDA-812E-5752-B3CC-1DABBA0AB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73831" y="3386861"/>
            <a:ext cx="404429" cy="4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Теоретическая подготовка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2C0186D-5A7B-7047-E1F1-18F81C4D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185" y="1816155"/>
            <a:ext cx="4819294" cy="37727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Инструктаж по охране труда и технике безопасности.</a:t>
            </a:r>
          </a:p>
          <a:p>
            <a:pPr marL="0" indent="0">
              <a:buNone/>
            </a:pPr>
            <a:r>
              <a:rPr lang="ru-RU" dirty="0"/>
              <a:t>Физическая культура и спорт в России. </a:t>
            </a:r>
          </a:p>
          <a:p>
            <a:pPr marL="0" indent="0">
              <a:buNone/>
            </a:pPr>
            <a:r>
              <a:rPr lang="ru-RU" dirty="0"/>
              <a:t>Развитие футбола в России и за рубежом.</a:t>
            </a:r>
          </a:p>
          <a:p>
            <a:pPr marL="0" indent="0">
              <a:buNone/>
            </a:pPr>
            <a:r>
              <a:rPr lang="ru-RU" dirty="0"/>
              <a:t>Личная гигиена. Закаливание. Режим и питание спортсмена.</a:t>
            </a:r>
          </a:p>
          <a:p>
            <a:pPr marL="0" indent="0">
              <a:buNone/>
            </a:pPr>
            <a:r>
              <a:rPr lang="ru-RU" dirty="0"/>
              <a:t>Врачебный контроль на занятиях футболом. Самоконтроль. Оказание первой медицинской помощи. </a:t>
            </a:r>
          </a:p>
          <a:p>
            <a:pPr marL="0" indent="0">
              <a:buNone/>
            </a:pPr>
            <a:r>
              <a:rPr lang="ru-RU" dirty="0"/>
              <a:t>Тренировка. Восстановление после различных нагрузок.</a:t>
            </a:r>
          </a:p>
          <a:p>
            <a:pPr marL="0" indent="0">
              <a:buNone/>
            </a:pPr>
            <a:r>
              <a:rPr lang="ru-RU" dirty="0"/>
              <a:t>Значение всесторонней физической подготовки. </a:t>
            </a:r>
          </a:p>
          <a:p>
            <a:pPr marL="0" indent="0">
              <a:buNone/>
            </a:pPr>
            <a:r>
              <a:rPr lang="ru-RU" dirty="0"/>
              <a:t>Основные понятия о технике, стратегии, системе, тактике и стиле игры.</a:t>
            </a:r>
          </a:p>
          <a:p>
            <a:pPr marL="0" indent="0">
              <a:buNone/>
            </a:pPr>
            <a:r>
              <a:rPr lang="ru-RU" dirty="0"/>
              <a:t>Моральные качества спортсмена. Психологическая подготовка.</a:t>
            </a:r>
          </a:p>
          <a:p>
            <a:pPr marL="0" indent="0">
              <a:buNone/>
            </a:pPr>
            <a:r>
              <a:rPr lang="ru-RU" dirty="0"/>
              <a:t>Разбор правил игры. Роль капитана команды. </a:t>
            </a:r>
            <a:endParaRPr lang="en-US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8" y="1816155"/>
            <a:ext cx="6481150" cy="314895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306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50-9F6D-D3A5-080B-73B5E7F9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и специальная физическая подготовка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2C0186D-5A7B-7047-E1F1-18F81C4D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376" y="1816155"/>
            <a:ext cx="4819294" cy="4952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/>
              <a:t>Общая физическая подготовка (ОФП) решает  задачу развития основных физических качеств футболиста (силы, ловкости, быстроты, выносливости и гибкости). </a:t>
            </a:r>
          </a:p>
          <a:p>
            <a:pPr marL="0" indent="0">
              <a:buNone/>
            </a:pPr>
            <a:r>
              <a:rPr lang="ru-RU" sz="1900" dirty="0"/>
              <a:t>В качестве основных средств применяются общеразвивающие упражнения, как с предметами (гантели, скакалки, набивные мячи, гимнастические палки, обручи), так и без них, а также упражнения из других видов спорта (гимнастика, лёгкая атлетика, плавание, лыжи, спортивные игры). </a:t>
            </a:r>
          </a:p>
          <a:p>
            <a:pPr marL="0" indent="0">
              <a:buNone/>
            </a:pPr>
            <a:r>
              <a:rPr lang="ru-RU" sz="1900" dirty="0"/>
              <a:t>Специальная физическая подготовка также посредством упражнений направлена на развитие специальных умений игроков и вратаря.</a:t>
            </a:r>
            <a:endParaRPr lang="en-US" sz="1900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EC3691F-D0FA-9EB1-F6E8-F08238A4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0" y="1816155"/>
            <a:ext cx="5920202" cy="39491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37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940</Words>
  <Application>Microsoft Office PowerPoint</Application>
  <PresentationFormat>Широкоэкранный</PresentationFormat>
  <Paragraphs>108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Дополнительная общеразвивающая программа «ФУТБОЛ»</vt:lpstr>
      <vt:lpstr>Футбол по праву считается самым массовым и популярным видом спорта. Специфику футбола определяют действия с мячом. Спортсмен-футболист должен соответствовать всем современным требованиям к игре.</vt:lpstr>
      <vt:lpstr>Футболист – это в своём роде актёр, который должен сыграть свою игру на определенную тему, но в условиях преодоления сопротивления соперника. Обучение сложной технике игры основывается на приобретении на начальном этапе простейших умений обращения с мячом.</vt:lpstr>
      <vt:lpstr>Сущность моей программы состоит в системе специально подобранных игровых упражнений, которые создают неограниченные возможности для развития способностей координации.</vt:lpstr>
      <vt:lpstr>Задачи программы: обучающие, развивающие и воспитательные.</vt:lpstr>
      <vt:lpstr>Учебный план программы включает следующие разделы:</vt:lpstr>
      <vt:lpstr>Учебный план программы включает следующие разделы:</vt:lpstr>
      <vt:lpstr>Теоретическая подготовка</vt:lpstr>
      <vt:lpstr>Общая и специальная физическая подготовка</vt:lpstr>
      <vt:lpstr>Техническая и тактическая подготовка</vt:lpstr>
      <vt:lpstr>Учебные и тренировочные игры</vt:lpstr>
      <vt:lpstr>Контрольные игры и соревнования</vt:lpstr>
      <vt:lpstr>Подготовка и сдача контрольных нормативов</vt:lpstr>
      <vt:lpstr>Принципы программы:</vt:lpstr>
      <vt:lpstr>Принципы программы:</vt:lpstr>
      <vt:lpstr>Спортивное оборудование и инвентарь:</vt:lpstr>
      <vt:lpstr>Формы занятий:</vt:lpstr>
      <vt:lpstr>Большое внимание уделяется обеспечению безопасности детей –  проводится обязательный инструктаж перед началом занятий.</vt:lpstr>
      <vt:lpstr>Результаты освоения программы:</vt:lpstr>
      <vt:lpstr>К уже полученным результатам успешного освоения воспитанниками дополнительной общеразвивающей программы «ФУТБОЛ» можно отнести итоги их участия в соревнованиях, турнирах, первенствах, чемпионатах и награждение грамотами и другими знаками отличия (лучший игрок или вратарь).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Футбол, шаблон презентации с сайта presentation-creation.ru</dc:title>
  <dc:creator>User Obstinate</dc:creator>
  <cp:lastModifiedBy>Irina</cp:lastModifiedBy>
  <cp:revision>73</cp:revision>
  <dcterms:created xsi:type="dcterms:W3CDTF">2023-08-23T11:31:43Z</dcterms:created>
  <dcterms:modified xsi:type="dcterms:W3CDTF">2025-01-15T08:21:38Z</dcterms:modified>
</cp:coreProperties>
</file>